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41DC9A0-1314-4D61-B446-064352416305}">
  <a:tblStyle styleId="{041DC9A0-1314-4D61-B446-0643524163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7937b8b6a9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7937b8b6a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7937b8b6a9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7937b8b6a9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7937b8b6a9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7937b8b6a9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7937b8b6a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7937b8b6a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7937b8b6a9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7937b8b6a9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7937b8b6a9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7937b8b6a9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7937b8b6a9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7937b8b6a9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7937b8b6a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7937b8b6a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7937b8b6a9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7937b8b6a9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7937b8b6a9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7937b8b6a9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77763d12cc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77763d12c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78e4a29dd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78e4a29dd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78e4a29dd1_5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78e4a29dd1_5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7937b8b6a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7937b8b6a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78e4a29dd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78e4a29dd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937b8b6a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7937b8b6a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7937b8b6a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7937b8b6a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7937b8b6a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7937b8b6a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>
                <a:solidFill>
                  <a:schemeClr val="accent2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11.jpg"/><Relationship Id="rId5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7.jpg"/><Relationship Id="rId5" Type="http://schemas.openxmlformats.org/officeDocument/2006/relationships/image" Target="../media/image13.jpg"/><Relationship Id="rId6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Rule ordering and the cycle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Introduction Part II, Kie Zuraw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56"/>
              <a:t>M100, MIT, Sept. 2023</a:t>
            </a:r>
            <a:endParaRPr sz="2456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133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Ordering in cognitive algorithms</a:t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11700" y="677975"/>
            <a:ext cx="8520600" cy="7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Information-dependent ordering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CA"/>
              <a:t>Maybe you’ve participated in a math relay race</a:t>
            </a:r>
            <a:endParaRPr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401200" y="4269950"/>
            <a:ext cx="8520600" cy="7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CA"/>
              <a:t>You can’t complete your task until you get ANSWER from the person in front of you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CA"/>
              <a:t>(You can often get started, though: possibility for cascading ordering)</a:t>
            </a: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050" y="1480300"/>
            <a:ext cx="6862755" cy="255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172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Ordering in algorithms </a:t>
            </a:r>
            <a:r>
              <a:rPr lang="en-CA"/>
              <a:t> ← </a:t>
            </a:r>
            <a:r>
              <a:rPr i="1" lang="en-CA"/>
              <a:t>How free is rule ordering</a:t>
            </a:r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38975" y="857250"/>
            <a:ext cx="5458500" cy="41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CA"/>
              <a:t>Some ordering in cognitive algorithms is necessary because of </a:t>
            </a:r>
            <a:r>
              <a:rPr lang="en-CA">
                <a:solidFill>
                  <a:schemeClr val="accent6"/>
                </a:solidFill>
              </a:rPr>
              <a:t>information dependencies</a:t>
            </a:r>
            <a:endParaRPr>
              <a:solidFill>
                <a:schemeClr val="accent6"/>
              </a:solidFill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CA"/>
              <a:t>Catching a ball: </a:t>
            </a:r>
            <a:endParaRPr/>
          </a:p>
          <a:p>
            <a:pPr indent="-31083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b="1" lang="en-CA"/>
              <a:t>ascertain trajectory ⇒ position hands</a:t>
            </a:r>
            <a:endParaRPr b="1"/>
          </a:p>
          <a:p>
            <a:pPr indent="-31083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CA"/>
              <a:t>You have to know the ball’s trajectory before you can plan (or finish planning) where to put your hands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CA"/>
              <a:t>[There is a huge literature on sports cognition and I’m not well-versed in it, so my specific examples could be wrong!]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CA"/>
              <a:t>Examples in phonology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CA"/>
              <a:t>Before a rule targeting stressed syllables can apply, s</a:t>
            </a:r>
            <a:r>
              <a:rPr lang="en-CA"/>
              <a:t>ome stress has to be assigned</a:t>
            </a:r>
            <a:endParaRPr/>
          </a:p>
          <a:p>
            <a:pPr indent="-31083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b="1" lang="en-CA"/>
              <a:t>stress rules ⇒ stress-dependent rules</a:t>
            </a:r>
            <a:endParaRPr b="1"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CA"/>
              <a:t>You have to know the phonological content of the morphemes you’re dealing with before you can apply phonology to them</a:t>
            </a:r>
            <a:endParaRPr/>
          </a:p>
          <a:p>
            <a:pPr indent="-31083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b="1" lang="en-CA"/>
              <a:t>some morphology ⇒ some phonology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 sz="986">
                <a:solidFill>
                  <a:srgbClr val="CCCCCC"/>
                </a:solidFill>
              </a:rPr>
              <a:t>https://commons.wikimedia.org/wiki/File:Catching_a_utility_ball_in_a_dodgeball_match.jpg</a:t>
            </a:r>
            <a:endParaRPr sz="986">
              <a:solidFill>
                <a:srgbClr val="CCCCCC"/>
              </a:solidFill>
            </a:endParaRPr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4125" y="1456975"/>
            <a:ext cx="3341701" cy="222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Ordering in algorithms </a:t>
            </a:r>
            <a:r>
              <a:rPr lang="en-CA"/>
              <a:t> ← </a:t>
            </a:r>
            <a:r>
              <a:rPr i="1" lang="en-CA"/>
              <a:t>How free is rule ordering</a:t>
            </a:r>
            <a:endParaRPr/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174700" y="1168975"/>
            <a:ext cx="5947200" cy="39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CA"/>
              <a:t>Some ordering is necessary in light of a </a:t>
            </a:r>
            <a:r>
              <a:rPr lang="en-CA">
                <a:solidFill>
                  <a:schemeClr val="accent6"/>
                </a:solidFill>
              </a:rPr>
              <a:t>goal</a:t>
            </a:r>
            <a:endParaRPr>
              <a:solidFill>
                <a:schemeClr val="accent6"/>
              </a:solidFill>
            </a:endParaRPr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CA"/>
              <a:t>Serving a tennis ball</a:t>
            </a:r>
            <a:endParaRPr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b="1" lang="en-CA"/>
              <a:t>toss ball in air ⇒ swing racket</a:t>
            </a:r>
            <a:endParaRPr b="1"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CA"/>
              <a:t>goal: hit the ball over net </a:t>
            </a:r>
            <a:endParaRPr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CA"/>
              <a:t>…so the ball has to be in the air when you swing </a:t>
            </a:r>
            <a:endParaRPr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CA"/>
              <a:t>…so you have to toss the ball in the air before swinging the racket 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CA"/>
              <a:t>You could imagine the reverse order</a:t>
            </a:r>
            <a:endParaRPr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b="1" lang="en-CA"/>
              <a:t>swing ⇒ toss</a:t>
            </a:r>
            <a:endParaRPr b="1"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CA"/>
              <a:t>perhaps in a dance performance that lacks the “hit-over-the-net” goal</a:t>
            </a:r>
            <a:endParaRPr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CA"/>
              <a:t>but hard to imagine a sport with this order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CA"/>
              <a:t>Phonology example: If the goal is to avoid place-mismatched sequences like </a:t>
            </a:r>
            <a:r>
              <a:rPr i="1" lang="en-CA"/>
              <a:t>np</a:t>
            </a:r>
            <a:r>
              <a:rPr lang="en-CA"/>
              <a:t>… </a:t>
            </a:r>
            <a:endParaRPr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b="1" lang="en-CA"/>
              <a:t>delete potentially intervening material ⇒ place-assimilate</a:t>
            </a:r>
            <a:endParaRPr b="1"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CA"/>
              <a:t>Does phonology have goals (≈ constraints)?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 sz="1000">
                <a:solidFill>
                  <a:srgbClr val="CCCCCC"/>
                </a:solidFill>
              </a:rPr>
              <a:t>https://commons.wikimedia.org/wiki/File:Team_Netherlands_in_wheelchair_tennis,_serve_(37300128011).jpg</a:t>
            </a:r>
            <a:endParaRPr sz="1000">
              <a:solidFill>
                <a:srgbClr val="CCCCCC"/>
              </a:solidFill>
            </a:endParaRPr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1900" y="1017725"/>
            <a:ext cx="2544666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7299" y="4360774"/>
            <a:ext cx="314150" cy="32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Ordering in algorithms ← </a:t>
            </a:r>
            <a:r>
              <a:rPr i="1" lang="en-CA"/>
              <a:t>How free is rule ordering</a:t>
            </a:r>
            <a:endParaRPr i="1"/>
          </a:p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311700" y="1152475"/>
            <a:ext cx="5376900" cy="37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Can ordering be </a:t>
            </a:r>
            <a:r>
              <a:rPr lang="en-CA">
                <a:solidFill>
                  <a:schemeClr val="accent6"/>
                </a:solidFill>
              </a:rPr>
              <a:t>arbitrary </a:t>
            </a:r>
            <a:r>
              <a:rPr lang="en-CA"/>
              <a:t>(must be learned)?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CA"/>
              <a:t>In baseball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b="1" lang="en-CA"/>
              <a:t>hit ball ⇒ run</a:t>
            </a:r>
            <a:endParaRPr b="1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CA"/>
              <a:t>assuming that hitting and starting to run for first base form a coordinated program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CA"/>
              <a:t>Ordering derives from arbitrary rules of the game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CA"/>
              <a:t>There could be an imaginary sport where you come running from third base to hit the ball at home plate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b="1" lang="en-CA"/>
              <a:t>run ⇒ hit ball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Example in phonology: “Dialect A” vs. “Dialect B” in raising and tapping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CA"/>
              <a:t>/ɹaɪt+ɪŋ/ → ɹʌɪtɪŋ → ɹʌɪɾɪŋ (counterbleeding)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CA"/>
              <a:t>/ɹaɪt+ɪŋ/ → ɹaɪɾɪŋ (bleeding)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 sz="1200">
                <a:solidFill>
                  <a:srgbClr val="CCCCCC"/>
                </a:solidFill>
              </a:rPr>
              <a:t>https://commons.wikimedia.org/wiki/File:Brown_Batter_Philly_art.JPG</a:t>
            </a:r>
            <a:endParaRPr sz="1200">
              <a:solidFill>
                <a:srgbClr val="CCCCCC"/>
              </a:solidFill>
            </a:endParaRPr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6575" y="1220325"/>
            <a:ext cx="2447524" cy="326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5924" y="1220324"/>
            <a:ext cx="314150" cy="32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Window of computation ← </a:t>
            </a:r>
            <a:r>
              <a:rPr i="1" lang="en-CA"/>
              <a:t>domain of application</a:t>
            </a:r>
            <a:endParaRPr i="1"/>
          </a:p>
        </p:txBody>
      </p:sp>
      <p:sp>
        <p:nvSpPr>
          <p:cNvPr id="153" name="Google Shape;153;p26"/>
          <p:cNvSpPr txBox="1"/>
          <p:nvPr>
            <p:ph idx="1" type="body"/>
          </p:nvPr>
        </p:nvSpPr>
        <p:spPr>
          <a:xfrm>
            <a:off x="311700" y="1152475"/>
            <a:ext cx="59988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CA"/>
              <a:t>How far into the past and future do you look? What is your buffer size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CA"/>
              <a:t>Wayne Gretzky, supposedly: “I skate to where the puck is </a:t>
            </a:r>
            <a:r>
              <a:rPr i="1" lang="en-CA"/>
              <a:t>going</a:t>
            </a:r>
            <a:r>
              <a:rPr lang="en-CA"/>
              <a:t> to be”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CA"/>
              <a:t>Phonology examples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CA"/>
              <a:t>How far can the English rhythm rule go? What affects window size?</a:t>
            </a:r>
            <a:endParaRPr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CA"/>
              <a:t>Imagine a car dealership…</a:t>
            </a:r>
            <a:endParaRPr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CA"/>
              <a:t>Mìnnesóta àntíque Jàpa</a:t>
            </a:r>
            <a:r>
              <a:rPr lang="en-CA" u="sng">
                <a:solidFill>
                  <a:schemeClr val="accent6"/>
                </a:solidFill>
              </a:rPr>
              <a:t>nése</a:t>
            </a:r>
            <a:r>
              <a:rPr lang="en-CA"/>
              <a:t> </a:t>
            </a:r>
            <a:r>
              <a:rPr lang="en-CA" u="sng">
                <a:solidFill>
                  <a:schemeClr val="accent6"/>
                </a:solidFill>
              </a:rPr>
              <a:t>mó</a:t>
            </a:r>
            <a:r>
              <a:rPr lang="en-CA"/>
              <a:t>torcàrs </a:t>
            </a:r>
            <a:endParaRPr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CA"/>
              <a:t>→ </a:t>
            </a:r>
            <a:r>
              <a:rPr lang="en-CA"/>
              <a:t>Mìnnesóta àn</a:t>
            </a:r>
            <a:r>
              <a:rPr lang="en-CA" u="sng">
                <a:solidFill>
                  <a:schemeClr val="accent6"/>
                </a:solidFill>
              </a:rPr>
              <a:t>tíque</a:t>
            </a:r>
            <a:r>
              <a:rPr lang="en-CA">
                <a:solidFill>
                  <a:schemeClr val="accent6"/>
                </a:solidFill>
              </a:rPr>
              <a:t> </a:t>
            </a:r>
            <a:r>
              <a:rPr lang="en-CA" u="sng">
                <a:solidFill>
                  <a:schemeClr val="accent6"/>
                </a:solidFill>
              </a:rPr>
              <a:t>Já</a:t>
            </a:r>
            <a:r>
              <a:rPr lang="en-CA"/>
              <a:t>panèse mótorcàrs</a:t>
            </a:r>
            <a:endParaRPr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CA"/>
              <a:t>→ Mìnne</a:t>
            </a:r>
            <a:r>
              <a:rPr lang="en-CA" u="sng">
                <a:solidFill>
                  <a:schemeClr val="accent6"/>
                </a:solidFill>
              </a:rPr>
              <a:t>só</a:t>
            </a:r>
            <a:r>
              <a:rPr lang="en-CA"/>
              <a:t>ta </a:t>
            </a:r>
            <a:r>
              <a:rPr lang="en-CA" u="sng">
                <a:solidFill>
                  <a:schemeClr val="accent6"/>
                </a:solidFill>
              </a:rPr>
              <a:t>án</a:t>
            </a:r>
            <a:r>
              <a:rPr lang="en-CA"/>
              <a:t>tìque Jápanèse mótorcàrs</a:t>
            </a:r>
            <a:endParaRPr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CA"/>
              <a:t>→ Mínnesòta ántìque Jápanèse mótorcàrs</a:t>
            </a:r>
            <a:endParaRPr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CA"/>
              <a:t>(I know I said I wouldn’t cite literature here, but see Tilsen 2012, “Utterance preparation and stress clash”)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CA"/>
              <a:t>After a phase domain has been sent to transfer, which computations do we close the book on?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CA"/>
              <a:t>More generally, do domain boundaries of some kind help keep computation under control?</a:t>
            </a:r>
            <a:endParaRPr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CA"/>
              <a:t>and if that’s their function, does it make predictions?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91">
              <a:solidFill>
                <a:srgbClr val="CCCCC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 sz="991">
                <a:solidFill>
                  <a:srgbClr val="CCCCCC"/>
                </a:solidFill>
              </a:rPr>
              <a:t>https://www.gettyimages.com/detail/news-photo/wayne-gretzky-of-the-edmonton-oilers-skates-on-the-ice-news-photo/52067308#/wayne-gretzky-of-the-edmonton-oilers-skates-on-the-ice-during-an-nhl-picture-id52067308</a:t>
            </a:r>
            <a:endParaRPr sz="991">
              <a:solidFill>
                <a:srgbClr val="CCCCCC"/>
              </a:solidFill>
            </a:endParaRPr>
          </a:p>
        </p:txBody>
      </p:sp>
      <p:pic>
        <p:nvPicPr>
          <p:cNvPr id="154" name="Google Shape;154;p26"/>
          <p:cNvPicPr preferRelativeResize="0"/>
          <p:nvPr/>
        </p:nvPicPr>
        <p:blipFill rotWithShape="1">
          <a:blip r:embed="rId3">
            <a:alphaModFix/>
          </a:blip>
          <a:srcRect b="0" l="15110" r="11607" t="0"/>
          <a:stretch/>
        </p:blipFill>
        <p:spPr>
          <a:xfrm>
            <a:off x="6366400" y="1549758"/>
            <a:ext cx="2627725" cy="2398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Look-up vs. computation</a:t>
            </a:r>
            <a:endParaRPr/>
          </a:p>
        </p:txBody>
      </p:sp>
      <p:sp>
        <p:nvSpPr>
          <p:cNvPr id="160" name="Google Shape;160;p27"/>
          <p:cNvSpPr txBox="1"/>
          <p:nvPr>
            <p:ph idx="1" type="body"/>
          </p:nvPr>
        </p:nvSpPr>
        <p:spPr>
          <a:xfrm>
            <a:off x="204575" y="1152475"/>
            <a:ext cx="6441300" cy="380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Not directly addressed in this session, but lurking in proposals about Level 1/stem level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CA"/>
              <a:t>Chess (soccer, etc.) players gain advantage from chunking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CA"/>
              <a:t>recognizing recurring configurations rather than calculating their implications afresh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CA"/>
              <a:t>If phonology and morphology of earlier levels are more likely to be stored, and later levels more likely to be computed (as most think they are)…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CA"/>
              <a:t>How much does that explain why buffer size, opacity, existence of exceptions, etc. work differently in different levels?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CA"/>
              <a:t>Does that view make additional predictions about the differences between levels?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 sz="1100">
                <a:solidFill>
                  <a:srgbClr val="D9D9D9"/>
                </a:solidFill>
              </a:rPr>
              <a:t>http://billwall.phpwebhosting.com/articles/chunking.htm</a:t>
            </a:r>
            <a:endParaRPr sz="1100">
              <a:solidFill>
                <a:srgbClr val="D9D9D9"/>
              </a:solidFill>
            </a:endParaRPr>
          </a:p>
        </p:txBody>
      </p:sp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8300" y="1170125"/>
            <a:ext cx="2181225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0249" y="569699"/>
            <a:ext cx="314150" cy="32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It’s time to visit the posters</a:t>
            </a:r>
            <a:endParaRPr/>
          </a:p>
        </p:txBody>
      </p:sp>
      <p:sp>
        <p:nvSpPr>
          <p:cNvPr id="168" name="Google Shape;168;p28"/>
          <p:cNvSpPr txBox="1"/>
          <p:nvPr>
            <p:ph idx="1" type="body"/>
          </p:nvPr>
        </p:nvSpPr>
        <p:spPr>
          <a:xfrm>
            <a:off x="311700" y="11165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If you want, you can think about…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i="1"/>
          </a:p>
        </p:txBody>
      </p:sp>
      <p:graphicFrame>
        <p:nvGraphicFramePr>
          <p:cNvPr id="169" name="Google Shape;169;p28"/>
          <p:cNvGraphicFramePr/>
          <p:nvPr/>
        </p:nvGraphicFramePr>
        <p:xfrm>
          <a:off x="311725" y="1665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{041DC9A0-1314-4D61-B446-064352416305}</a:tableStyleId>
              </a:tblPr>
              <a:tblGrid>
                <a:gridCol w="2840200"/>
                <a:gridCol w="2840200"/>
                <a:gridCol w="28402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>
                          <a:solidFill>
                            <a:schemeClr val="accent6"/>
                          </a:solidFill>
                        </a:rPr>
                        <a:t>T</a:t>
                      </a:r>
                      <a:r>
                        <a:rPr lang="en-CA">
                          <a:solidFill>
                            <a:schemeClr val="accent6"/>
                          </a:solidFill>
                        </a:rPr>
                        <a:t>heoretical purpose of rules &amp; cyclicity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>
                          <a:solidFill>
                            <a:schemeClr val="accent6"/>
                          </a:solidFill>
                        </a:rPr>
                        <a:t>Question in today’s posters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>
                          <a:solidFill>
                            <a:schemeClr val="accent6"/>
                          </a:solidFill>
                        </a:rPr>
                        <a:t>Broader issue in cognition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>
                          <a:solidFill>
                            <a:schemeClr val="accent2"/>
                          </a:solidFill>
                        </a:rPr>
                        <a:t>Capturing how processes interact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>
                          <a:solidFill>
                            <a:schemeClr val="accent2"/>
                          </a:solidFill>
                        </a:rPr>
                        <a:t>How free is rule ordering?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>
                          <a:solidFill>
                            <a:schemeClr val="accent2"/>
                          </a:solidFill>
                        </a:rPr>
                        <a:t>Ordering in algorithms: information-dependent, goal-dependent, and arbitrary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>
                          <a:solidFill>
                            <a:schemeClr val="accent2"/>
                          </a:solidFill>
                        </a:rPr>
                        <a:t>Enforcing similarity between words; paradigms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>
                          <a:solidFill>
                            <a:schemeClr val="accent2"/>
                          </a:solidFill>
                        </a:rPr>
                        <a:t>How much do morphology and phonology see each other?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>
                          <a:solidFill>
                            <a:schemeClr val="accent2"/>
                          </a:solidFill>
                        </a:rPr>
                        <a:t>Linked representations: emergent vs. structured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>
                          <a:solidFill>
                            <a:schemeClr val="accent2"/>
                          </a:solidFill>
                        </a:rPr>
                        <a:t>Enforcing “level”-type differences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>
                          <a:solidFill>
                            <a:schemeClr val="accent2"/>
                          </a:solidFill>
                        </a:rPr>
                        <a:t>Can we streamline the way we deal with a rule’s domain of application?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>
                          <a:solidFill>
                            <a:schemeClr val="accent2"/>
                          </a:solidFill>
                        </a:rPr>
                        <a:t>Window of computation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>
                          <a:solidFill>
                            <a:schemeClr val="accent2"/>
                          </a:solidFill>
                        </a:rPr>
                        <a:t>Lookup vs. computation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Themes for discussion</a:t>
            </a:r>
            <a:endParaRPr/>
          </a:p>
        </p:txBody>
      </p:sp>
      <p:sp>
        <p:nvSpPr>
          <p:cNvPr id="175" name="Google Shape;175;p29"/>
          <p:cNvSpPr txBox="1"/>
          <p:nvPr>
            <p:ph idx="1" type="body"/>
          </p:nvPr>
        </p:nvSpPr>
        <p:spPr>
          <a:xfrm>
            <a:off x="311700" y="1152475"/>
            <a:ext cx="5386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>
                <a:solidFill>
                  <a:schemeClr val="accent6"/>
                </a:solidFill>
              </a:rPr>
              <a:t>1. Can we streamline the way we deal with a rule’s domain of application?</a:t>
            </a:r>
            <a:endParaRPr b="1">
              <a:solidFill>
                <a:schemeClr val="accent6"/>
              </a:solidFill>
            </a:endParaRPr>
          </a:p>
          <a:p>
            <a:pPr indent="-31496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i="1" lang="en-CA" sz="1600"/>
              <a:t>Window of computation</a:t>
            </a:r>
            <a:endParaRPr i="1" sz="1600"/>
          </a:p>
          <a:p>
            <a:pPr indent="-31496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i="1" lang="en-CA" sz="1600"/>
              <a:t>Lookup vs. computation</a:t>
            </a:r>
            <a:endParaRPr i="1"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CA"/>
              <a:t>Boundary types, levels, prosodic domains, phases…they do a lot of the same work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CA"/>
              <a:t>			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CA"/>
              <a:t>If we have phases, do we need classical cyclicity? (Newell)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CA"/>
              <a:t>If we have phases, do we need prosodic domains? (Newell)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3825" y="231375"/>
            <a:ext cx="2278474" cy="183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9"/>
          <p:cNvPicPr preferRelativeResize="0"/>
          <p:nvPr/>
        </p:nvPicPr>
        <p:blipFill rotWithShape="1">
          <a:blip r:embed="rId4">
            <a:alphaModFix/>
          </a:blip>
          <a:srcRect b="0" l="15110" r="11607" t="0"/>
          <a:stretch/>
        </p:blipFill>
        <p:spPr>
          <a:xfrm>
            <a:off x="5611175" y="3053400"/>
            <a:ext cx="2116800" cy="193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6925" y="2413775"/>
            <a:ext cx="1831525" cy="175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Themes for discussion</a:t>
            </a:r>
            <a:endParaRPr/>
          </a:p>
        </p:txBody>
      </p:sp>
      <p:sp>
        <p:nvSpPr>
          <p:cNvPr id="184" name="Google Shape;184;p30"/>
          <p:cNvSpPr txBox="1"/>
          <p:nvPr>
            <p:ph idx="1" type="body"/>
          </p:nvPr>
        </p:nvSpPr>
        <p:spPr>
          <a:xfrm>
            <a:off x="311700" y="1152475"/>
            <a:ext cx="5050500" cy="377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>
                <a:solidFill>
                  <a:schemeClr val="accent6"/>
                </a:solidFill>
              </a:rPr>
              <a:t>2. </a:t>
            </a:r>
            <a:r>
              <a:rPr b="1" lang="en-CA" sz="2102">
                <a:solidFill>
                  <a:schemeClr val="accent6"/>
                </a:solidFill>
              </a:rPr>
              <a:t>How free is rule ordering?</a:t>
            </a:r>
            <a:endParaRPr b="1" sz="2102">
              <a:solidFill>
                <a:schemeClr val="accent6"/>
              </a:solidFill>
            </a:endParaRPr>
          </a:p>
          <a:p>
            <a:pPr indent="-30873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i="1" lang="en-CA" sz="1802"/>
              <a:t>Ordering in algorithms: information-dependent, goal-dependent, and arbitrary</a:t>
            </a:r>
            <a:endParaRPr i="1" sz="1802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500"/>
          </a:p>
          <a:p>
            <a:pPr indent="-322072" lvl="0" marL="269999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CA" sz="2102"/>
              <a:t>Can rules be ordered within a level? (Milenković)</a:t>
            </a:r>
            <a:endParaRPr sz="2102"/>
          </a:p>
          <a:p>
            <a:pPr indent="-322072" lvl="0" marL="269999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CA" sz="2102"/>
              <a:t>How are stress rules ordered with respect to segmental rules? (Rusyanov &amp; Rasin)</a:t>
            </a:r>
            <a:endParaRPr sz="2102"/>
          </a:p>
          <a:p>
            <a:pPr indent="-322072" lvl="0" marL="269999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CA" sz="2102"/>
              <a:t>When must ordering be disjunctive? (Baković &amp; Blumenfeld)</a:t>
            </a:r>
            <a:endParaRPr sz="2102"/>
          </a:p>
          <a:p>
            <a:pPr indent="-322072" lvl="0" marL="269999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CA" sz="2102"/>
              <a:t>Are some rule orders unstable? (Davis &amp; Flego)</a:t>
            </a:r>
            <a:endParaRPr sz="2102"/>
          </a:p>
          <a:p>
            <a:pPr indent="-322072" lvl="0" marL="269999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CA" sz="2102"/>
              <a:t>Are two small, ordered rules really simpler than one big rule? (Nelson)</a:t>
            </a:r>
            <a:endParaRPr sz="2102"/>
          </a:p>
          <a:p>
            <a:pPr indent="-304292" lvl="1" marL="6300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CA" sz="1702"/>
              <a:t>If we combine two small rules into one big rule, can we still distinguish ordering types (feeding, counterfeeding, etc.), and should we want to</a:t>
            </a:r>
            <a:endParaRPr/>
          </a:p>
        </p:txBody>
      </p:sp>
      <p:pic>
        <p:nvPicPr>
          <p:cNvPr id="185" name="Google Shape;1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7950" y="445025"/>
            <a:ext cx="230505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0950" y="1456975"/>
            <a:ext cx="2177950" cy="145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32763" y="2656100"/>
            <a:ext cx="1509733" cy="2266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39225" y="2910078"/>
            <a:ext cx="1509727" cy="201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Themes for discussion</a:t>
            </a:r>
            <a:endParaRPr/>
          </a:p>
        </p:txBody>
      </p:sp>
      <p:sp>
        <p:nvSpPr>
          <p:cNvPr id="194" name="Google Shape;194;p31"/>
          <p:cNvSpPr txBox="1"/>
          <p:nvPr>
            <p:ph idx="1" type="body"/>
          </p:nvPr>
        </p:nvSpPr>
        <p:spPr>
          <a:xfrm>
            <a:off x="311700" y="1152475"/>
            <a:ext cx="5447400" cy="37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>
                <a:solidFill>
                  <a:schemeClr val="accent6"/>
                </a:solidFill>
              </a:rPr>
              <a:t>3. </a:t>
            </a:r>
            <a:r>
              <a:rPr b="1" lang="en-CA" sz="1929">
                <a:solidFill>
                  <a:schemeClr val="accent6"/>
                </a:solidFill>
              </a:rPr>
              <a:t>How (much) do morphology and phonology see each other?</a:t>
            </a:r>
            <a:endParaRPr b="1" sz="1929">
              <a:solidFill>
                <a:schemeClr val="accent6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-CA" sz="1600"/>
              <a:t>Linked representations: emergent vs. structured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50370" lvl="0" marL="457200" rtl="0" algn="l">
              <a:spcBef>
                <a:spcPts val="0"/>
              </a:spcBef>
              <a:spcAft>
                <a:spcPts val="0"/>
              </a:spcAft>
              <a:buSzPts val="1918"/>
              <a:buChar char="●"/>
            </a:pPr>
            <a:r>
              <a:rPr lang="en-CA" sz="1917"/>
              <a:t>In DM, should there be morpho-phonological rules? (Benz)</a:t>
            </a:r>
            <a:endParaRPr sz="1917"/>
          </a:p>
          <a:p>
            <a:pPr indent="-350370" lvl="0" marL="457200" rtl="0" algn="l">
              <a:spcBef>
                <a:spcPts val="0"/>
              </a:spcBef>
              <a:spcAft>
                <a:spcPts val="0"/>
              </a:spcAft>
              <a:buSzPts val="1918"/>
              <a:buChar char="●"/>
            </a:pPr>
            <a:r>
              <a:rPr lang="en-CA" sz="1917"/>
              <a:t>When can morphological and phonological structure differ? (van der Hulst)</a:t>
            </a:r>
            <a:endParaRPr sz="1917"/>
          </a:p>
          <a:p>
            <a:pPr indent="-350370" lvl="0" marL="457200" rtl="0" algn="l">
              <a:spcBef>
                <a:spcPts val="0"/>
              </a:spcBef>
              <a:spcAft>
                <a:spcPts val="0"/>
              </a:spcAft>
              <a:buSzPts val="1918"/>
              <a:buChar char="●"/>
            </a:pPr>
            <a:r>
              <a:rPr lang="en-CA" sz="1917"/>
              <a:t>Is there an inventory of paradigm types that phonology can refer to? (Rebrus, Szigetvári &amp; Törkenczy)</a:t>
            </a:r>
            <a:endParaRPr/>
          </a:p>
        </p:txBody>
      </p:sp>
      <p:pic>
        <p:nvPicPr>
          <p:cNvPr id="195" name="Google Shape;19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2488" y="261875"/>
            <a:ext cx="1389325" cy="112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2225" y="1633849"/>
            <a:ext cx="2724075" cy="142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9100" y="3233941"/>
            <a:ext cx="3073200" cy="1629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What are rule ordering and the cycle </a:t>
            </a:r>
            <a:r>
              <a:rPr i="1" lang="en-CA"/>
              <a:t>for</a:t>
            </a:r>
            <a:r>
              <a:rPr lang="en-CA"/>
              <a:t>?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Capturing how </a:t>
            </a:r>
            <a:r>
              <a:rPr lang="en-CA"/>
              <a:t>processes interact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CA"/>
              <a:t>pa</a:t>
            </a:r>
            <a:r>
              <a:rPr lang="en-CA">
                <a:solidFill>
                  <a:schemeClr val="accent6"/>
                </a:solidFill>
              </a:rPr>
              <a:t>nib</a:t>
            </a:r>
            <a:r>
              <a:rPr lang="en-CA"/>
              <a:t>o → pa</a:t>
            </a:r>
            <a:r>
              <a:rPr lang="en-CA">
                <a:solidFill>
                  <a:schemeClr val="accent6"/>
                </a:solidFill>
              </a:rPr>
              <a:t>nb</a:t>
            </a:r>
            <a:r>
              <a:rPr lang="en-CA"/>
              <a:t>o → pa</a:t>
            </a:r>
            <a:r>
              <a:rPr lang="en-CA">
                <a:solidFill>
                  <a:schemeClr val="accent6"/>
                </a:solidFill>
              </a:rPr>
              <a:t>mb</a:t>
            </a:r>
            <a:r>
              <a:rPr lang="en-CA"/>
              <a:t>o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CA"/>
              <a:t>deletion feeds assimilation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CA"/>
              <a:t>pa</a:t>
            </a:r>
            <a:r>
              <a:rPr lang="en-CA">
                <a:solidFill>
                  <a:schemeClr val="accent6"/>
                </a:solidFill>
              </a:rPr>
              <a:t>nib</a:t>
            </a:r>
            <a:r>
              <a:rPr lang="en-CA"/>
              <a:t>o → (no assimilation possible) → pa</a:t>
            </a:r>
            <a:r>
              <a:rPr lang="en-CA">
                <a:solidFill>
                  <a:schemeClr val="accent6"/>
                </a:solidFill>
              </a:rPr>
              <a:t>nb</a:t>
            </a:r>
            <a:r>
              <a:rPr lang="en-CA"/>
              <a:t>o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CA"/>
              <a:t>assimilation counterfed by deletion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Enforcing similarity between related words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CA"/>
              <a:t> </a:t>
            </a:r>
            <a:r>
              <a:rPr lang="en-CA"/>
              <a:t>a</a:t>
            </a:r>
            <a:r>
              <a:rPr lang="en-CA">
                <a:solidFill>
                  <a:schemeClr val="accent6"/>
                </a:solidFill>
              </a:rPr>
              <a:t>pó</a:t>
            </a:r>
            <a:r>
              <a:rPr lang="en-CA"/>
              <a:t>logy → a</a:t>
            </a:r>
            <a:r>
              <a:rPr lang="en-CA">
                <a:solidFill>
                  <a:schemeClr val="accent6"/>
                </a:solidFill>
              </a:rPr>
              <a:t>pò</a:t>
            </a:r>
            <a:r>
              <a:rPr lang="en-CA"/>
              <a:t>logétic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CA"/>
              <a:t>v</a:t>
            </a:r>
            <a:r>
              <a:rPr lang="en-CA"/>
              <a:t>s. expected initial secondary stress: *</a:t>
            </a:r>
            <a:r>
              <a:rPr lang="en-CA">
                <a:solidFill>
                  <a:schemeClr val="accent6"/>
                </a:solidFill>
              </a:rPr>
              <a:t>à</a:t>
            </a:r>
            <a:r>
              <a:rPr lang="en-CA"/>
              <a:t>pologétic, cf. </a:t>
            </a:r>
            <a:r>
              <a:rPr lang="en-CA">
                <a:solidFill>
                  <a:schemeClr val="accent6"/>
                </a:solidFill>
              </a:rPr>
              <a:t>rò</a:t>
            </a:r>
            <a:r>
              <a:rPr lang="en-CA"/>
              <a:t>domontáde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Capturing “level”-type differences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CA">
                <a:solidFill>
                  <a:schemeClr val="accent6"/>
                </a:solidFill>
              </a:rPr>
              <a:t>p</a:t>
            </a:r>
            <a:r>
              <a:rPr lang="en-CA">
                <a:solidFill>
                  <a:schemeClr val="accent6"/>
                </a:solidFill>
              </a:rPr>
              <a:t>á</a:t>
            </a:r>
            <a:r>
              <a:rPr lang="en-CA"/>
              <a:t>rent - pa</a:t>
            </a:r>
            <a:r>
              <a:rPr lang="en-CA">
                <a:solidFill>
                  <a:schemeClr val="accent6"/>
                </a:solidFill>
              </a:rPr>
              <a:t>rén</a:t>
            </a:r>
            <a:r>
              <a:rPr lang="en-CA"/>
              <a:t>t-al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CA"/>
              <a:t>adding -</a:t>
            </a:r>
            <a:r>
              <a:rPr i="1" lang="en-CA"/>
              <a:t>al</a:t>
            </a:r>
            <a:r>
              <a:rPr lang="en-CA"/>
              <a:t> pulls stress rightward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CA">
                <a:solidFill>
                  <a:schemeClr val="accent6"/>
                </a:solidFill>
              </a:rPr>
              <a:t>pá</a:t>
            </a:r>
            <a:r>
              <a:rPr lang="en-CA"/>
              <a:t>rent - </a:t>
            </a:r>
            <a:r>
              <a:rPr lang="en-CA">
                <a:solidFill>
                  <a:schemeClr val="accent6"/>
                </a:solidFill>
              </a:rPr>
              <a:t>pá</a:t>
            </a:r>
            <a:r>
              <a:rPr lang="en-CA"/>
              <a:t>rent-ing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CA"/>
              <a:t>a</a:t>
            </a:r>
            <a:r>
              <a:rPr lang="en-CA"/>
              <a:t>dding -</a:t>
            </a:r>
            <a:r>
              <a:rPr i="1" lang="en-CA"/>
              <a:t>ing</a:t>
            </a:r>
            <a:r>
              <a:rPr lang="en-CA"/>
              <a:t> leaves stress where it was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6024" y="1503399"/>
            <a:ext cx="707014" cy="72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0349" y="2815749"/>
            <a:ext cx="707014" cy="72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Some questions that come up in today’s posters…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60400" y="240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How free is rule ordering? </a:t>
            </a:r>
            <a:r>
              <a:rPr i="1" lang="en-CA"/>
              <a:t>(</a:t>
            </a:r>
            <a:r>
              <a:rPr i="1" lang="en-CA"/>
              <a:t>capturing how processes interact</a:t>
            </a:r>
            <a:r>
              <a:rPr i="1" lang="en-CA"/>
              <a:t>)</a:t>
            </a:r>
            <a:endParaRPr i="1"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57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Can rules be ordered within a level? (Milenković)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How are stress rules ordered with respect to segmental rules? (Rusyanov &amp; Rasin)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When must ordering be disjunctive? (Baković &amp; Blumenfeld)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Are some rule orders unstable? (Davis &amp; Flego)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Are two small, ordered rules really simpler than one big rule? (Nelson)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CA"/>
              <a:t>If we combine two small rules into one big rule, can we still distinguish ordering types (feeding, counterfeeding, etc.), and should we want to?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8375" y="1533525"/>
            <a:ext cx="23241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7425" y="2693825"/>
            <a:ext cx="230505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2424" y="2496824"/>
            <a:ext cx="314150" cy="32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7949" y="3427249"/>
            <a:ext cx="314150" cy="32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How much do morphology and phonology see each other? (partly: </a:t>
            </a:r>
            <a:r>
              <a:rPr i="1" lang="en-CA"/>
              <a:t>enforcing similarity among related words</a:t>
            </a:r>
            <a:r>
              <a:rPr lang="en-CA"/>
              <a:t>)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532375"/>
            <a:ext cx="594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In DM, should there be morpho-phonological rules? (Benz)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When can morphological and phonological structure differ? (van der Hulst)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Is there an inventory of paradigm types that phonology can refer to? (Rebrus, Szigetvári &amp; Törkenczy)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5475" y="1722225"/>
            <a:ext cx="1876425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9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Can we streamline the way we deal with a rule’s domain of application? </a:t>
            </a:r>
            <a:r>
              <a:rPr i="1" lang="en-CA"/>
              <a:t>(“level”-type differences)</a:t>
            </a:r>
            <a:endParaRPr i="1"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587850"/>
            <a:ext cx="5474700" cy="29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Boundary types, levels, prosodic domains, phases…they do a lot of the same work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CA"/>
              <a:t>			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If we have phases, do we need classical cyclicity? (Newell)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If we have phases, do we need prosodic domains? (Newell)</a:t>
            </a:r>
            <a:endParaRPr/>
          </a:p>
        </p:txBody>
      </p:sp>
      <p:cxnSp>
        <p:nvCxnSpPr>
          <p:cNvPr id="92" name="Google Shape;92;p18"/>
          <p:cNvCxnSpPr/>
          <p:nvPr/>
        </p:nvCxnSpPr>
        <p:spPr>
          <a:xfrm rot="10800000">
            <a:off x="2172325" y="2221000"/>
            <a:ext cx="204600" cy="24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" name="Google Shape;93;p18"/>
          <p:cNvCxnSpPr/>
          <p:nvPr/>
        </p:nvCxnSpPr>
        <p:spPr>
          <a:xfrm rot="10800000">
            <a:off x="2217575" y="2221000"/>
            <a:ext cx="204600" cy="24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0325" y="1467650"/>
            <a:ext cx="3021050" cy="243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5974" y="2038949"/>
            <a:ext cx="314150" cy="323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18"/>
          <p:cNvCxnSpPr>
            <a:stCxn id="95" idx="3"/>
          </p:cNvCxnSpPr>
          <p:nvPr/>
        </p:nvCxnSpPr>
        <p:spPr>
          <a:xfrm>
            <a:off x="6400124" y="2200625"/>
            <a:ext cx="168000" cy="3432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605425"/>
            <a:ext cx="8520600" cy="39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CA"/>
              <a:t>C</a:t>
            </a:r>
            <a:r>
              <a:rPr lang="en-CA"/>
              <a:t>apturing how processes interact → </a:t>
            </a:r>
            <a:r>
              <a:rPr i="1" lang="en-CA" sz="2800">
                <a:solidFill>
                  <a:schemeClr val="dk1"/>
                </a:solidFill>
              </a:rPr>
              <a:t> </a:t>
            </a:r>
            <a:r>
              <a:rPr lang="en-CA">
                <a:solidFill>
                  <a:schemeClr val="accent6"/>
                </a:solidFill>
              </a:rPr>
              <a:t>How free is rule ordering?</a:t>
            </a:r>
            <a:endParaRPr>
              <a:solidFill>
                <a:schemeClr val="accent6"/>
              </a:solidFill>
            </a:endParaRPr>
          </a:p>
          <a:p>
            <a:pPr indent="-334327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CA"/>
              <a:t>Enforcing similarity between words → </a:t>
            </a:r>
            <a:r>
              <a:rPr lang="en-CA">
                <a:solidFill>
                  <a:schemeClr val="accent6"/>
                </a:solidFill>
              </a:rPr>
              <a:t>How much do morphology and phonology see each other?</a:t>
            </a:r>
            <a:endParaRPr>
              <a:solidFill>
                <a:schemeClr val="accent6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CA"/>
              <a:t>Enforcing “level”-type differences → </a:t>
            </a:r>
            <a:r>
              <a:rPr lang="en-CA">
                <a:solidFill>
                  <a:schemeClr val="accent6"/>
                </a:solidFill>
              </a:rPr>
              <a:t>Can we streamline the way we deal with a rule’s domain of application?</a:t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CA"/>
              <a:t>To a non-phonologist, or non-linguist cognitive scientist who happened into the room, these might seem like narrow concerns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CA"/>
              <a:t>But they’re not: they’re specific cases of broad-ranging questions about cognition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CA"/>
              <a:t>Let me try to bring some of these questions to mind before you visit the posters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/>
              <a:t>(in a very general way, without getting into the literature, in phonology or in cognitive science, that has explored these ideas)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Linked representations</a:t>
            </a:r>
            <a:endParaRPr i="1"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8520600" cy="37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How are mental representations implemented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Which mental representations are linked, how strongly, and why?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CA"/>
              <a:t>Word representations are naturally linked via shared form and meaning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 sz="1191">
                <a:solidFill>
                  <a:srgbClr val="CCCCCC"/>
                </a:solidFill>
              </a:rPr>
              <a:t>https://commons.wikimedia.org/wiki/File:Cat_Domestic_(2015;_cropped_2023).jpg</a:t>
            </a:r>
            <a:endParaRPr sz="1191">
              <a:solidFill>
                <a:srgbClr val="CCCCCC"/>
              </a:solidFill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9713" y="2168638"/>
            <a:ext cx="3781425" cy="19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50675" y="143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Linked representations ← </a:t>
            </a:r>
            <a:r>
              <a:rPr i="1" lang="en-CA"/>
              <a:t>Paradigms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828025"/>
            <a:ext cx="8520600" cy="9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CA"/>
              <a:t>But is that all there is?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CA"/>
              <a:t>Or are there also structured relationships, with structures that must be learned (as opposed to emergent)?</a:t>
            </a:r>
            <a:endParaRPr/>
          </a:p>
        </p:txBody>
      </p:sp>
      <p:graphicFrame>
        <p:nvGraphicFramePr>
          <p:cNvPr id="115" name="Google Shape;115;p21"/>
          <p:cNvGraphicFramePr/>
          <p:nvPr/>
        </p:nvGraphicFramePr>
        <p:xfrm>
          <a:off x="2066425" y="17661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{041DC9A0-1314-4D61-B446-064352416305}</a:tableStyleId>
              </a:tblPr>
              <a:tblGrid>
                <a:gridCol w="1454575"/>
                <a:gridCol w="1454575"/>
                <a:gridCol w="1454575"/>
              </a:tblGrid>
              <a:tr h="359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CA" sz="1300">
                          <a:solidFill>
                            <a:schemeClr val="accent2"/>
                          </a:solidFill>
                        </a:rPr>
                        <a:t>singular</a:t>
                      </a:r>
                      <a:endParaRPr i="1" sz="13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CA" sz="1300">
                          <a:solidFill>
                            <a:schemeClr val="accent2"/>
                          </a:solidFill>
                        </a:rPr>
                        <a:t>plural</a:t>
                      </a:r>
                      <a:endParaRPr i="1" sz="13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59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CA" sz="1300">
                          <a:solidFill>
                            <a:schemeClr val="accent2"/>
                          </a:solidFill>
                        </a:rPr>
                        <a:t>nominative</a:t>
                      </a:r>
                      <a:endParaRPr i="1" sz="13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300">
                          <a:solidFill>
                            <a:schemeClr val="accent2"/>
                          </a:solidFill>
                        </a:rPr>
                        <a:t>rosa</a:t>
                      </a:r>
                      <a:endParaRPr sz="13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300">
                          <a:solidFill>
                            <a:schemeClr val="accent2"/>
                          </a:solidFill>
                        </a:rPr>
                        <a:t>rosae</a:t>
                      </a:r>
                      <a:endParaRPr sz="13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59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CA" sz="1300">
                          <a:solidFill>
                            <a:schemeClr val="accent2"/>
                          </a:solidFill>
                        </a:rPr>
                        <a:t>genitive</a:t>
                      </a:r>
                      <a:endParaRPr i="1" sz="13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300">
                          <a:solidFill>
                            <a:schemeClr val="accent2"/>
                          </a:solidFill>
                        </a:rPr>
                        <a:t>rosae</a:t>
                      </a:r>
                      <a:endParaRPr sz="13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300">
                          <a:solidFill>
                            <a:schemeClr val="accent2"/>
                          </a:solidFill>
                        </a:rPr>
                        <a:t>rosarum</a:t>
                      </a:r>
                      <a:endParaRPr sz="13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59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CA" sz="1300">
                          <a:solidFill>
                            <a:schemeClr val="accent2"/>
                          </a:solidFill>
                        </a:rPr>
                        <a:t>dative</a:t>
                      </a:r>
                      <a:endParaRPr i="1" sz="13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300">
                          <a:solidFill>
                            <a:schemeClr val="accent2"/>
                          </a:solidFill>
                        </a:rPr>
                        <a:t>rosae</a:t>
                      </a:r>
                      <a:endParaRPr sz="13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300">
                          <a:solidFill>
                            <a:schemeClr val="accent2"/>
                          </a:solidFill>
                        </a:rPr>
                        <a:t>rosis</a:t>
                      </a:r>
                      <a:endParaRPr sz="13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59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CA" sz="1300">
                          <a:solidFill>
                            <a:schemeClr val="accent2"/>
                          </a:solidFill>
                        </a:rPr>
                        <a:t>accusative</a:t>
                      </a:r>
                      <a:endParaRPr i="1" sz="13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300">
                          <a:solidFill>
                            <a:schemeClr val="accent2"/>
                          </a:solidFill>
                        </a:rPr>
                        <a:t>rosam</a:t>
                      </a:r>
                      <a:endParaRPr sz="13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300">
                          <a:solidFill>
                            <a:schemeClr val="accent2"/>
                          </a:solidFill>
                        </a:rPr>
                        <a:t>rosas</a:t>
                      </a:r>
                      <a:endParaRPr sz="13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59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CA" sz="1300">
                          <a:solidFill>
                            <a:schemeClr val="accent2"/>
                          </a:solidFill>
                        </a:rPr>
                        <a:t>ablative</a:t>
                      </a:r>
                      <a:endParaRPr i="1" sz="13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300">
                          <a:solidFill>
                            <a:schemeClr val="accent2"/>
                          </a:solidFill>
                        </a:rPr>
                        <a:t>rosa</a:t>
                      </a:r>
                      <a:endParaRPr sz="13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300">
                          <a:solidFill>
                            <a:schemeClr val="accent2"/>
                          </a:solidFill>
                        </a:rPr>
                        <a:t>rosis</a:t>
                      </a:r>
                      <a:endParaRPr sz="13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3984275"/>
            <a:ext cx="8520600" cy="10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CA"/>
              <a:t>It’s not just to what degree are word representations themselves symbolic vs. gradient…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CA"/>
              <a:t>But also to what degree are </a:t>
            </a:r>
            <a:r>
              <a:rPr i="1" lang="en-CA"/>
              <a:t>relationships</a:t>
            </a:r>
            <a:r>
              <a:rPr lang="en-CA"/>
              <a:t> among word representations symbolic vs. gradient</a:t>
            </a:r>
            <a:r>
              <a:rPr lang="en-CA"/>
              <a:t>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